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DCBF-6ABE-49BD-AD7C-33CD174386FE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3983C-A822-4CDE-AA8A-E8C4B567216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of Influenza in the Perinatal Population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0900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New Policy </a:t>
            </a:r>
            <a:endParaRPr lang="en-US" dirty="0" smtClean="0"/>
          </a:p>
          <a:p>
            <a:r>
              <a:rPr lang="en-US" dirty="0" smtClean="0"/>
              <a:t>Pam Sanders, MSN, RNC-NIC, CENP</a:t>
            </a:r>
          </a:p>
          <a:p>
            <a:r>
              <a:rPr lang="en-US" dirty="0" smtClean="0"/>
              <a:t>Vice President, Women &amp; Children’s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83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Etiquette: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Frequent hand washing</a:t>
            </a:r>
          </a:p>
          <a:p>
            <a:r>
              <a:rPr lang="en-US" sz="2800" dirty="0" smtClean="0"/>
              <a:t>No touching or rubbing the face</a:t>
            </a:r>
          </a:p>
          <a:p>
            <a:r>
              <a:rPr lang="en-US" sz="2800" dirty="0" smtClean="0"/>
              <a:t>Cover mouth &amp; nose when sneezing</a:t>
            </a:r>
          </a:p>
          <a:p>
            <a:r>
              <a:rPr lang="en-US" sz="2800" dirty="0" smtClean="0"/>
              <a:t>Discard used tissues in the trash </a:t>
            </a:r>
          </a:p>
        </p:txBody>
      </p:sp>
    </p:spTree>
    <p:extLst>
      <p:ext uri="{BB962C8B-B14F-4D97-AF65-F5344CB8AC3E}">
        <p14:creationId xmlns:p14="http://schemas.microsoft.com/office/powerpoint/2010/main" val="132932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5"/>
            <a:ext cx="7125113" cy="619676"/>
          </a:xfrm>
        </p:spPr>
        <p:txBody>
          <a:bodyPr/>
          <a:lstStyle/>
          <a:p>
            <a:r>
              <a:rPr lang="en-US" dirty="0" smtClean="0"/>
              <a:t>Visitors: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219200"/>
            <a:ext cx="7125112" cy="51053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Visitors should be limited to individuals necessary for the patient’s emotional well-being &amp; care.</a:t>
            </a:r>
          </a:p>
          <a:p>
            <a:r>
              <a:rPr lang="en-US" dirty="0" smtClean="0"/>
              <a:t>All unvaccinated family members &amp; care givers who will be in contact with the infant should be encouraged to get an influenza vaccination.</a:t>
            </a:r>
          </a:p>
          <a:p>
            <a:r>
              <a:rPr lang="en-US" dirty="0" smtClean="0"/>
              <a:t>Visitors who have been in contact with the patient during the symptomatic period ( 1 day before the onset of symptoms until 7 days after the development of symptoms) may be contagious &amp; should be encouraged not to visit.</a:t>
            </a:r>
          </a:p>
          <a:p>
            <a:r>
              <a:rPr lang="en-US" dirty="0" smtClean="0"/>
              <a:t>Visitors should be instructed to:</a:t>
            </a:r>
          </a:p>
          <a:p>
            <a:pPr lvl="1"/>
            <a:r>
              <a:rPr lang="en-US" dirty="0" smtClean="0"/>
              <a:t>Limit movement throughout the hospital.</a:t>
            </a:r>
          </a:p>
          <a:p>
            <a:pPr lvl="1"/>
            <a:r>
              <a:rPr lang="en-US" dirty="0" smtClean="0"/>
              <a:t>Avoid common areas: Starbucks, McDonald’s the cafeteria</a:t>
            </a:r>
          </a:p>
          <a:p>
            <a:pPr lvl="1"/>
            <a:r>
              <a:rPr lang="en-US" dirty="0" smtClean="0"/>
              <a:t>Use good infection prevention practices: hand hygiene, PPE, respiratory etiquette</a:t>
            </a:r>
          </a:p>
          <a:p>
            <a:pPr lvl="1"/>
            <a:r>
              <a:rPr lang="en-US" dirty="0" smtClean="0"/>
              <a:t>Limit surfaces touched in the room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0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5"/>
            <a:ext cx="7125113" cy="619676"/>
          </a:xfrm>
        </p:spPr>
        <p:txBody>
          <a:bodyPr/>
          <a:lstStyle/>
          <a:p>
            <a:r>
              <a:rPr lang="en-US" dirty="0" smtClean="0"/>
              <a:t>Patient Education: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is important to teach the mother &amp; significant others the importance of minimizing risk to the infant through:</a:t>
            </a:r>
          </a:p>
          <a:p>
            <a:pPr lvl="1"/>
            <a:r>
              <a:rPr lang="en-US" dirty="0" smtClean="0"/>
              <a:t>Hand hygiene</a:t>
            </a:r>
          </a:p>
          <a:p>
            <a:pPr lvl="1"/>
            <a:r>
              <a:rPr lang="en-US" dirty="0" smtClean="0"/>
              <a:t>Respiratory etiquette</a:t>
            </a:r>
          </a:p>
          <a:p>
            <a:pPr lvl="1"/>
            <a:r>
              <a:rPr lang="en-US" dirty="0" smtClean="0"/>
              <a:t>Frequently cleaning touched surfaces</a:t>
            </a:r>
          </a:p>
          <a:p>
            <a:pPr lvl="1"/>
            <a:r>
              <a:rPr lang="en-US" dirty="0" smtClean="0"/>
              <a:t>Do not </a:t>
            </a:r>
            <a:r>
              <a:rPr lang="en-US" i="1" dirty="0" smtClean="0"/>
              <a:t>allow</a:t>
            </a:r>
            <a:r>
              <a:rPr lang="en-US" dirty="0" smtClean="0"/>
              <a:t> contact with ill persons, until they have been without fever for 24 (hours without medication) or until 7 days after the onset of symptoms, </a:t>
            </a:r>
            <a:r>
              <a:rPr lang="en-US" b="1" i="1" dirty="0" smtClean="0"/>
              <a:t>whichever is longer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Encourage vaccination among other caregivers &amp; family members that will have contact with the baby</a:t>
            </a:r>
          </a:p>
          <a:p>
            <a:pPr lvl="1"/>
            <a:r>
              <a:rPr lang="en-US" dirty="0" smtClean="0"/>
              <a:t>Contact your pediatrician immediately if the infant develops symptoms that suggest the flu: sneezing, coughing, runny nose, fever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Recommendations adapted from the CDC Guideline for the Prevention and Control of Influenza in the </a:t>
            </a:r>
            <a:r>
              <a:rPr lang="en-US" dirty="0" err="1" smtClean="0"/>
              <a:t>Intrapartum</a:t>
            </a:r>
            <a:r>
              <a:rPr lang="en-US" dirty="0" smtClean="0"/>
              <a:t> and Postpartum Hospital Settings, March 7, 2011.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29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provide guidelines for staff when a pregnant woman with respiratory symptoms presents to our facility for labor and delivery.</a:t>
            </a:r>
          </a:p>
          <a:p>
            <a:r>
              <a:rPr lang="en-US" dirty="0" smtClean="0"/>
              <a:t>This policy is designed to minimize the potential for infant exposure to influenza viruses when a pregnant woman with respiratory symptoms that may be due to the flu, delivers a baby at TGH.</a:t>
            </a:r>
          </a:p>
          <a:p>
            <a:r>
              <a:rPr lang="en-US" dirty="0" smtClean="0"/>
              <a:t>Infants that become infected with the influenza virus are at higher risk for severe complications.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2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Symptoms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Fever</a:t>
            </a:r>
          </a:p>
          <a:p>
            <a:r>
              <a:rPr lang="en-US" sz="2800" dirty="0" smtClean="0"/>
              <a:t>Cough</a:t>
            </a:r>
          </a:p>
          <a:p>
            <a:r>
              <a:rPr lang="en-US" sz="2800" dirty="0" smtClean="0"/>
              <a:t>Runny nose</a:t>
            </a:r>
          </a:p>
          <a:p>
            <a:r>
              <a:rPr lang="en-US" sz="2800" dirty="0" smtClean="0"/>
              <a:t>Sore throat</a:t>
            </a:r>
          </a:p>
          <a:p>
            <a:r>
              <a:rPr lang="en-US" sz="2800" dirty="0" smtClean="0"/>
              <a:t>body/muscle aches</a:t>
            </a:r>
          </a:p>
          <a:p>
            <a:r>
              <a:rPr lang="en-US" sz="2800" dirty="0" smtClean="0"/>
              <a:t>fatigue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15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04801"/>
            <a:ext cx="7123080" cy="609599"/>
          </a:xfrm>
        </p:spPr>
        <p:txBody>
          <a:bodyPr/>
          <a:lstStyle/>
          <a:p>
            <a:r>
              <a:rPr lang="en-US" dirty="0" smtClean="0"/>
              <a:t>Actions: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066800"/>
            <a:ext cx="3471277" cy="5638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Pregnant women who present with flu-like </a:t>
            </a:r>
            <a:r>
              <a:rPr lang="en-US" dirty="0" smtClean="0"/>
              <a:t>symptoms</a:t>
            </a:r>
            <a:r>
              <a:rPr lang="en-US" sz="2000" dirty="0" smtClean="0"/>
              <a:t> are:</a:t>
            </a:r>
          </a:p>
          <a:p>
            <a:pPr lvl="1"/>
            <a:r>
              <a:rPr lang="en-US" sz="2000" dirty="0" smtClean="0"/>
              <a:t>Given a surgical mask</a:t>
            </a:r>
          </a:p>
          <a:p>
            <a:pPr lvl="1"/>
            <a:r>
              <a:rPr lang="en-US" sz="2000" dirty="0" smtClean="0"/>
              <a:t>Put on Droplet precautions</a:t>
            </a:r>
          </a:p>
          <a:p>
            <a:pPr lvl="1"/>
            <a:r>
              <a:rPr lang="en-US" sz="2000" dirty="0" smtClean="0"/>
              <a:t>Instructed on respiratory hygiene &amp; cough etiquette </a:t>
            </a:r>
          </a:p>
          <a:p>
            <a:pPr lvl="1"/>
            <a:r>
              <a:rPr lang="en-US" sz="2000" dirty="0" smtClean="0"/>
              <a:t>Given an Influenza PCR screen on admission (consider starting antivirals while results pending)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762000"/>
            <a:ext cx="3469242" cy="509905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Visitors will be screened for flu-like symptoms  by Security by completing a questionnaire.</a:t>
            </a:r>
          </a:p>
          <a:p>
            <a:r>
              <a:rPr lang="en-US" sz="2000" dirty="0" smtClean="0"/>
              <a:t>Visitors will not be allowed to visit in the event of illness.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028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Delivery of the infant: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Separate the baby in the Delivery Room by a distance of 6 feet or greater.</a:t>
            </a:r>
          </a:p>
          <a:p>
            <a:r>
              <a:rPr lang="en-US" sz="2200" dirty="0" smtClean="0"/>
              <a:t>Stable infants may remain in the Delivery Room.</a:t>
            </a:r>
          </a:p>
          <a:p>
            <a:r>
              <a:rPr lang="en-US" sz="2200" dirty="0" smtClean="0"/>
              <a:t>Unstable infants will transfer to the appropriate Level of Care.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7434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Postpartum: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447801"/>
            <a:ext cx="7125112" cy="4410998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To reduce the risk of exposure to the infant, the CDC recommends separating the infant from the mother in a separate room or by a distance of 6 feet or greater until:</a:t>
            </a:r>
          </a:p>
          <a:p>
            <a:pPr lvl="1"/>
            <a:r>
              <a:rPr lang="en-US" sz="2000" dirty="0" smtClean="0"/>
              <a:t>The ill mother has received anti-viral medications for greater than 48 hours</a:t>
            </a:r>
          </a:p>
          <a:p>
            <a:pPr lvl="1"/>
            <a:r>
              <a:rPr lang="en-US" sz="2000" dirty="0" smtClean="0"/>
              <a:t>The ill mother is afebrile without the aid of antipyretics for greater than 24 hours</a:t>
            </a:r>
          </a:p>
          <a:p>
            <a:pPr lvl="1"/>
            <a:r>
              <a:rPr lang="en-US" sz="2000" dirty="0" smtClean="0"/>
              <a:t>The ill mother has control over her cough &amp; respiratory secretions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715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304801"/>
            <a:ext cx="7125113" cy="762000"/>
          </a:xfrm>
        </p:spPr>
        <p:txBody>
          <a:bodyPr/>
          <a:lstStyle/>
          <a:p>
            <a:r>
              <a:rPr lang="en-US" dirty="0" smtClean="0"/>
              <a:t>Maternal Refusal of Separation: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066800"/>
            <a:ext cx="7125112" cy="5334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If the mother refuses separation or other circumstances are present that inhibit separation, the following measures should be implemented to reduce influenza exposure to the infant by minimizing contact.</a:t>
            </a:r>
          </a:p>
          <a:p>
            <a:pPr lvl="1"/>
            <a:r>
              <a:rPr lang="en-US" sz="1800" dirty="0" smtClean="0"/>
              <a:t>Utilize physical barriers such as privacy screens and curtains</a:t>
            </a:r>
          </a:p>
          <a:p>
            <a:pPr lvl="1"/>
            <a:r>
              <a:rPr lang="en-US" sz="1800" dirty="0" smtClean="0"/>
              <a:t>Keep the newborn at least 6 feet away from the mother</a:t>
            </a:r>
          </a:p>
          <a:p>
            <a:pPr lvl="1"/>
            <a:r>
              <a:rPr lang="en-US" sz="1800" dirty="0" smtClean="0"/>
              <a:t>Ensure a healthy adult support person is present &amp; available to care for the infant</a:t>
            </a:r>
          </a:p>
          <a:p>
            <a:pPr lvl="1"/>
            <a:r>
              <a:rPr lang="en-US" sz="1800" dirty="0" smtClean="0"/>
              <a:t>Teach the mother and significant other the importance of respiratory etiquette</a:t>
            </a:r>
          </a:p>
          <a:p>
            <a:r>
              <a:rPr lang="en-US" sz="2000" dirty="0" smtClean="0"/>
              <a:t>Document all interventions &amp; education.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35528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381001"/>
            <a:ext cx="7125113" cy="609599"/>
          </a:xfrm>
        </p:spPr>
        <p:txBody>
          <a:bodyPr/>
          <a:lstStyle/>
          <a:p>
            <a:r>
              <a:rPr lang="en-US" dirty="0" smtClean="0"/>
              <a:t>Breastfeeding: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447799"/>
            <a:ext cx="7125112" cy="4800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Breastfeeding is important.</a:t>
            </a:r>
          </a:p>
          <a:p>
            <a:r>
              <a:rPr lang="en-US" dirty="0" smtClean="0"/>
              <a:t>Breast milk has antibodies that babies need to fight infection.</a:t>
            </a:r>
          </a:p>
          <a:p>
            <a:r>
              <a:rPr lang="en-US" dirty="0" smtClean="0"/>
              <a:t>Encourage &amp; assist the ill mother with expressing her breast milk.</a:t>
            </a:r>
          </a:p>
          <a:p>
            <a:r>
              <a:rPr lang="en-US" dirty="0" smtClean="0"/>
              <a:t>Infant feeding of expressed breast milk should be done by a healthy care giver.</a:t>
            </a:r>
          </a:p>
          <a:p>
            <a:r>
              <a:rPr lang="en-US" dirty="0" smtClean="0"/>
              <a:t>In the event no other caregiver is present and/or the mother chooses to put the infant to breast, the mother should be instructed to:</a:t>
            </a:r>
          </a:p>
          <a:p>
            <a:pPr lvl="1"/>
            <a:r>
              <a:rPr lang="en-US" dirty="0" smtClean="0"/>
              <a:t>Wash her hands</a:t>
            </a:r>
          </a:p>
          <a:p>
            <a:pPr lvl="1"/>
            <a:r>
              <a:rPr lang="en-US" dirty="0" smtClean="0"/>
              <a:t>Put on a clean gown</a:t>
            </a:r>
          </a:p>
          <a:p>
            <a:pPr lvl="1"/>
            <a:r>
              <a:rPr lang="en-US" dirty="0" smtClean="0"/>
              <a:t>Wear a surgical mask</a:t>
            </a:r>
          </a:p>
          <a:p>
            <a:pPr lvl="1"/>
            <a:r>
              <a:rPr lang="en-US" dirty="0" smtClean="0"/>
              <a:t>Follow strict respiratory etiquette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4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57201"/>
            <a:ext cx="7125113" cy="914400"/>
          </a:xfrm>
        </p:spPr>
        <p:txBody>
          <a:bodyPr/>
          <a:lstStyle/>
          <a:p>
            <a:r>
              <a:rPr lang="en-US" dirty="0" smtClean="0"/>
              <a:t>Infant Care: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371601"/>
            <a:ext cx="7125112" cy="4487198"/>
          </a:xfrm>
        </p:spPr>
        <p:txBody>
          <a:bodyPr/>
          <a:lstStyle/>
          <a:p>
            <a:r>
              <a:rPr lang="en-US" dirty="0" smtClean="0"/>
              <a:t>Unless clinically indicated by the need for a higher level of care or the mother’s refusal of separation, newborns of influenza-infected mother’s will be cared for in the term newborn nursery.</a:t>
            </a:r>
          </a:p>
          <a:p>
            <a:r>
              <a:rPr lang="en-US" dirty="0" smtClean="0"/>
              <a:t>Symptomatic mothers &amp; exposed family members are not allowed to enter the nursery.</a:t>
            </a:r>
          </a:p>
          <a:p>
            <a:r>
              <a:rPr lang="en-US" dirty="0" smtClean="0"/>
              <a:t>All infants of ill mothers, regardless of separation status, will be observed for signs &amp; symptoms of influenza.</a:t>
            </a:r>
          </a:p>
          <a:p>
            <a:r>
              <a:rPr lang="en-US" dirty="0" smtClean="0"/>
              <a:t>Any newborn that develops symptoms will be cared for in a private room in the NICU on Droplet Precautions.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07085"/>
      </p:ext>
    </p:extLst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60</TotalTime>
  <Words>835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Winter</vt:lpstr>
      <vt:lpstr>Management of Influenza in the Perinatal Population</vt:lpstr>
      <vt:lpstr>Purpose:</vt:lpstr>
      <vt:lpstr>Respiratory Symptoms include:</vt:lpstr>
      <vt:lpstr>Actions:</vt:lpstr>
      <vt:lpstr>After Delivery of the infant:</vt:lpstr>
      <vt:lpstr>Postpartum:</vt:lpstr>
      <vt:lpstr>Maternal Refusal of Separation:</vt:lpstr>
      <vt:lpstr>Breastfeeding:</vt:lpstr>
      <vt:lpstr>Infant Care:</vt:lpstr>
      <vt:lpstr>Respiratory Etiquette:</vt:lpstr>
      <vt:lpstr>Visitors:</vt:lpstr>
      <vt:lpstr>Patient Education:</vt:lpstr>
    </vt:vector>
  </TitlesOfParts>
  <Company>Tampa General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Influenza in the Perinatal Population</dc:title>
  <dc:creator>a21938</dc:creator>
  <cp:lastModifiedBy>a21938</cp:lastModifiedBy>
  <cp:revision>8</cp:revision>
  <dcterms:created xsi:type="dcterms:W3CDTF">2013-12-24T17:03:39Z</dcterms:created>
  <dcterms:modified xsi:type="dcterms:W3CDTF">2014-02-12T17:38:23Z</dcterms:modified>
</cp:coreProperties>
</file>